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86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48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6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png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Overlay"/>
          <p:cNvSpPr/>
          <p:nvPr/>
        </p:nvSpPr>
        <p:spPr>
          <a:xfrm>
            <a:off x="5943600" y="731520"/>
            <a:ext cx="4114800" cy="4114800"/>
          </a:xfrm>
          <a:prstGeom prst="ellipse">
            <a:avLst/>
          </a:prstGeom>
          <a:solidFill>
            <a:srgbClr val="1A2235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kern="0" spc="800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REMPLA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Scheduled Gifts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31520" y="28346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Journey, Internal Operations Guide &amp; Financial Model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36576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A8C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Team Reference  |  March 2026</a:t>
            </a:r>
            <a:endParaRPr lang="en-US" sz="11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6858000" y="1828800"/>
            <a:ext cx="640080" cy="640080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>
            <a:alphaModFix amt="25000"/>
          </a:blip>
          <a:stretch>
            <a:fillRect/>
          </a:stretch>
        </p:blipFill>
        <p:spPr>
          <a:xfrm>
            <a:off x="7772400" y="1371600"/>
            <a:ext cx="548640" cy="548640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>
            <a:alphaModFix amt="30000"/>
          </a:blip>
          <a:stretch>
            <a:fillRect/>
          </a:stretch>
        </p:blipFill>
        <p:spPr>
          <a:xfrm>
            <a:off x="7498080" y="2743200"/>
            <a:ext cx="548640" cy="548640"/>
          </a:xfrm>
          <a:prstGeom prst="rect">
            <a:avLst/>
          </a:prstGeom>
        </p:spPr>
      </p:pic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6583680" y="292608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E P 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Payment &amp; Escrow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customer pre-pays for all scheduled gifts at checkout. The payment covers the inflation-adjusted product cost plus Rempla's service fee. Funds are deposited into an interest-bearing escrow account within 15 days.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02920" y="2286000"/>
            <a:ext cx="19202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2286000"/>
            <a:ext cx="192024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251460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4008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Cost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40080" y="338328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retail price of the gift, adjusted prospectively for inflation using CPI projections.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606040" y="2286000"/>
            <a:ext cx="19202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2606040" y="2286000"/>
            <a:ext cx="192024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2514600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74320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Inflation Buffer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2743200" y="338328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2-3% buffer above CPI forecast to absorb unexpected price increases. Rempla bears the risk.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4709160" y="2286000"/>
            <a:ext cx="19202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709160" y="2286000"/>
            <a:ext cx="192024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0680" y="2514600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84632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Fee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4846320" y="338328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5-10% upfront fee covering platform, vendor management, customer service, and oversight.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6812280" y="2286000"/>
            <a:ext cx="1920240" cy="23774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6812280" y="2286000"/>
            <a:ext cx="192024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3800" y="2514600"/>
            <a:ext cx="411480" cy="41148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949440" y="3017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Deposit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6949440" y="338328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Remaining funds deposited into FDIC-insured, interest-bearing escrow account within 15 days.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E P 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Death Notification &amp; Trigger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customer passes, their designated Plan Protector logs into Rempla and triggers the execution phase — the same process used for Vault Boxes. This single notification activates all scheduled gifts in the customer's plan.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2377440"/>
            <a:ext cx="256032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920" y="260604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3154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Protector Notifies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77240" y="35204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trusted individual logs in and triggers the execution phase via death certificate upload.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429000" y="2377440"/>
            <a:ext cx="256032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260604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611880" y="3154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 Verifies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611880" y="35204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 certificate is verified. All scheduled gifts in the customer's plan are queued for execution.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263640" y="2377440"/>
            <a:ext cx="256032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2606040"/>
            <a:ext cx="457200" cy="4572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446520" y="3154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Begins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6446520" y="35204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schedules all future gift orders according to the customer's plan — no human intervention needed.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E P 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Automated Order Fulfillment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each scheduled date, the Rempla system automatically places orders through the appropriate vendor API. Funds are released from escrow only after vendor confirmation. A supervisory team monitors for exceptions.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2286000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22860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230428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Scheduled date arrives in the system calendar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822960" y="2715768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271576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280160" y="273405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 selects the vendor API (primary or backup)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3145536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22960" y="31455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280160" y="316382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is placed programmatically via API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22960" y="3575304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357530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280160" y="359359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confirms order, tracking number issued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22960" y="4005072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22960" y="40050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280160" y="40233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funds released to vendor upon confirmation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22960" y="4434840"/>
            <a:ext cx="320040" cy="320040"/>
          </a:xfrm>
          <a:prstGeom prst="ellipse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22960" y="4434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280160" y="445312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tracked via webhook callbacks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760720" y="2286000"/>
            <a:ext cx="292608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2514600"/>
            <a:ext cx="457200" cy="45720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5943600" y="30632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Supervisory Oversight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943600" y="3429000"/>
            <a:ext cx="2560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alerts for failed orders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for monitoring active plans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override capability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health monitoring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for edge cases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E P 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Delivery &amp; Verification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delivery is tracked through vendor webhooks and verified through the beneficiary's Rempla profile. The system confirms receipt and logs it for audit purposes.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94360" y="219456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46888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2377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Delivery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417320" y="269748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Flowers, gifts, and cards delivered to the beneficiary's address on file via carrier or USPS.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219456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46888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2377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Delivery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577840" y="269748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 cards and gift confirmations delivered via email or SMS to the beneficiary directly.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594360" y="370332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977640"/>
            <a:ext cx="411480" cy="4114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417320" y="3886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Beneficiary Verification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141732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Receipt confirmed through the beneficiary's Rempla profile or carrier delivery confirmation.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4754880" y="3703320"/>
            <a:ext cx="384048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977640"/>
            <a:ext cx="411480" cy="41148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577840" y="38862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557784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order, delivery, and verification is logged for compliance and customer estate records.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 I N A N C I A L   M O D E 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Escrow &amp; Financial Structure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Modeled on the pre-need funeral industry, Rempla holds customer prepayments in FDIC-insured escrow accounts. Funds grow with interest to offset inflation, and are released only upon verified vendor fulfillment.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2377440"/>
            <a:ext cx="384048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6060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2514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Account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371600" y="2816352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deposited with qualified escrow agent (national/state bank) within 15 days of receipt. Separate from Rempla operating accounts.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2377440"/>
            <a:ext cx="384048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60604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532120" y="2514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FDIC Insurance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5532120" y="2816352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customer's funds insured separately up to $250K per bank. Pooled escrow treated as fiduciary account with per-beneficiary coverage.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594360" y="3794760"/>
            <a:ext cx="384048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402336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71600" y="3931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1371600" y="4233672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prepaid funeral service provider. Qualifies for money transmitter exemption via vendor validation and service provider.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4754880" y="3794760"/>
            <a:ext cx="384048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402336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32120" y="3931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Revocable Contracts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532120" y="4233672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may cancel and receive refund of principal plus accrued interest, minus administrative costs. Aligns with consumer protection norms.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I C I N 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Inflation Adjustment &amp; Pricing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1" y="1447137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Formula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767177"/>
            <a:ext cx="43891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201168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Cost</a:t>
            </a: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Current Price × (1 + inflation rate)</a:t>
            </a:r>
            <a:r>
              <a:rPr lang="en-US" sz="900" baseline="30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246888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Payment = Future Cost + Buffer + Service Fee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1" y="292608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$50 Flowers, 10-Year Delivery</a:t>
            </a:r>
            <a:endParaRPr lang="en-US" sz="13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297489"/>
              </p:ext>
            </p:extLst>
          </p:nvPr>
        </p:nvGraphicFramePr>
        <p:xfrm>
          <a:off x="731520" y="3246120"/>
          <a:ext cx="4389120" cy="170688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Component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Calculation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Amount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Current flower cost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Known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$50.00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Inflation (3%/yr)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$50 × (1.03)¹⁰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$67.19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Safety buffer (1.5%)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$67.19 × 0.015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$1.01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Service fee (8%)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$68.20 × 0.08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$5.46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Total customer payment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</a:rPr>
                        <a:t>$73.66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Escrow value at 4.5% APY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</a:rPr>
                        <a:t>$68.20 × (1.045)¹⁰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~$107.00</a:t>
                      </a: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7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5669280" y="1554480"/>
            <a:ext cx="3017520" cy="3383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852160" y="1691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Points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852160" y="2057400"/>
            <a:ext cx="26517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Guaranteed pricing model — Rempla absorbs inflation risk above the buffer</a:t>
            </a:r>
            <a:endParaRPr lang="en-US" sz="100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CPI-U index used for inflation projections (BLS data)</a:t>
            </a:r>
            <a:endParaRPr lang="en-US" sz="100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earnings on escrow (~4.5% APY) offset inflation and generate margin</a:t>
            </a:r>
            <a:endParaRPr lang="en-US" sz="100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statements sent to customers showing principal, interest, and projected delivery value</a:t>
            </a:r>
            <a:endParaRPr lang="en-US" sz="100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comes from upfront service fee + interest earnings above inflation</a:t>
            </a:r>
            <a:endParaRPr lang="en-US" sz="1000" dirty="0"/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Pre-need funeral industry uses same model as regulatory precedent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I S K   M A N A G E M E N 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 Mitigation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94360" y="16916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94360" y="1691640"/>
            <a:ext cx="54864" cy="1463040"/>
          </a:xfrm>
          <a:prstGeom prst="rect">
            <a:avLst/>
          </a:prstGeom>
          <a:solidFill>
            <a:srgbClr val="C74A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87452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828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Failure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371600" y="214884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Primary/backup vendor strategy for each product category. Performance bonds required. Escrow funds released only upon delivery confirmation.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16916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1691640"/>
            <a:ext cx="54864" cy="1463040"/>
          </a:xfrm>
          <a:prstGeom prst="rect">
            <a:avLst/>
          </a:prstGeom>
          <a:solidFill>
            <a:srgbClr val="D4870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87452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32120" y="1828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Inflation Overshoot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532120" y="214884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2-3% buffer above CPI forecast. Portion of escrow invested in TIPS (inflation-protected securities). Review clause if inflation exceeds projections by &gt;2%/yr.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94360" y="33832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594360" y="3383280"/>
            <a:ext cx="54864" cy="146304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356616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3520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Beneficiary Unreachable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1371600" y="384048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contact verification via Rempla profile. 3+ contact attempts before escalation. Unclaimed funds revert to customer's estate after defined period.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754880" y="33832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754880" y="3383280"/>
            <a:ext cx="54864" cy="146304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356616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32120" y="3520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Risk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5532120" y="3840480"/>
            <a:ext cx="2834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State-by-state prepaid service registration. Money transmitter designation. FinCEN escrow exemption supported by vendor validation role.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 C H I T E C T U R 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API Integration Overview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0" y="1737360"/>
            <a:ext cx="2743200" cy="731520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0" y="17373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 ORCHESTRATION ENGINE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3017520"/>
            <a:ext cx="1508760" cy="685800"/>
          </a:xfrm>
          <a:prstGeom prst="rect">
            <a:avLst/>
          </a:prstGeom>
          <a:solidFill>
            <a:srgbClr val="1A223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30175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Florist One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120140" y="2468880"/>
            <a:ext cx="0" cy="54864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057400" y="3017520"/>
            <a:ext cx="1508760" cy="685800"/>
          </a:xfrm>
          <a:prstGeom prst="rect">
            <a:avLst/>
          </a:prstGeom>
          <a:solidFill>
            <a:srgbClr val="1A223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057400" y="30175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Tremendous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811780" y="2468880"/>
            <a:ext cx="0" cy="54864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749040" y="3017520"/>
            <a:ext cx="1508760" cy="685800"/>
          </a:xfrm>
          <a:prstGeom prst="rect">
            <a:avLst/>
          </a:prstGeom>
          <a:solidFill>
            <a:srgbClr val="1A2235"/>
          </a:solidFill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E8D5B0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E8D5B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Future Product Integrations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503420" y="2468880"/>
            <a:ext cx="0" cy="54864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40680" y="3017520"/>
            <a:ext cx="1508760" cy="685800"/>
          </a:xfrm>
          <a:prstGeom prst="rect">
            <a:avLst/>
          </a:prstGeom>
          <a:solidFill>
            <a:srgbClr val="1A223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440680" y="30175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Snappy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195060" y="2468880"/>
            <a:ext cx="0" cy="54864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132320" y="3017520"/>
            <a:ext cx="1508760" cy="685800"/>
          </a:xfrm>
          <a:prstGeom prst="rect">
            <a:avLst/>
          </a:prstGeom>
          <a:solidFill>
            <a:srgbClr val="1A223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132320" y="3017520"/>
            <a:ext cx="1508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Postal.io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886700" y="2468880"/>
            <a:ext cx="0" cy="54864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" y="4114800"/>
            <a:ext cx="1508760" cy="59436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4114800"/>
            <a:ext cx="1508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Flowers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120140" y="3703320"/>
            <a:ext cx="0" cy="41148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057400" y="4114800"/>
            <a:ext cx="1508760" cy="59436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057400" y="4114800"/>
            <a:ext cx="1508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 Cards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811780" y="3703320"/>
            <a:ext cx="0" cy="41148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503420" y="3703320"/>
            <a:ext cx="0" cy="41148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5440680" y="4114800"/>
            <a:ext cx="1508760" cy="59436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440680" y="4114800"/>
            <a:ext cx="1508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Shipped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195060" y="3703320"/>
            <a:ext cx="0" cy="41148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7132320" y="4114800"/>
            <a:ext cx="1508760" cy="59436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132320" y="4114800"/>
            <a:ext cx="1508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Mailed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886700" y="3703320"/>
            <a:ext cx="0" cy="41148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65760" y="1737360"/>
            <a:ext cx="2286000" cy="73152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65760" y="173736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Account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(FDIC-Insured)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651760" y="2103120"/>
            <a:ext cx="54864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492240" y="1737360"/>
            <a:ext cx="2286000" cy="73152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492240" y="173736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Protector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 Trigger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5943600" y="2103120"/>
            <a:ext cx="54864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29">
            <a:extLst>
              <a:ext uri="{FF2B5EF4-FFF2-40B4-BE49-F238E27FC236}">
                <a16:creationId xmlns:a16="http://schemas.microsoft.com/office/drawing/2014/main" id="{4CFA8F52-3FB4-D8C1-70A5-A356342F6844}"/>
              </a:ext>
            </a:extLst>
          </p:cNvPr>
          <p:cNvSpPr/>
          <p:nvPr/>
        </p:nvSpPr>
        <p:spPr>
          <a:xfrm>
            <a:off x="3749039" y="4114800"/>
            <a:ext cx="1508760" cy="594360"/>
          </a:xfrm>
          <a:prstGeom prst="rect">
            <a:avLst/>
          </a:prstGeom>
          <a:solidFill>
            <a:srgbClr val="1A2235"/>
          </a:solidFill>
          <a:ln w="63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kern="0" spc="6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E M P L A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371600" y="1828800"/>
            <a:ext cx="6400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Remembrance Planning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1828800" y="4114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9A8C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Internal </a:t>
            </a:r>
            <a:r>
              <a:rPr lang="en-US" sz="1100" dirty="0">
                <a:solidFill>
                  <a:srgbClr val="9A8C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 —  March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V E R V I E 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Scheduled Gifts?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Scheduled Gifts are pre-paid, non-personalized gifts that Rempla automatically orders and delivers to a customer's loved ones on specific dates — anniversaries, birthdays, holidays, or milestones — after the customer passes away. Funds are held in interest-bearing escrow, adjusted for inflation, and protected by contract.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2834640"/>
            <a:ext cx="256032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01752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34747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Automated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14400" y="379476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Orders placed and fulfilled via API integrations with zero manual intervention.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520440" y="2834640"/>
            <a:ext cx="256032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3320" y="301752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703320" y="34747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Pre-Paid &amp; Protected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3703320" y="379476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pre-pays with inflation adjustment. Funds held in interest-bearing escrow.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309360" y="2834640"/>
            <a:ext cx="256032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2240" y="301752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492240" y="34747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Contractually Bound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6492240" y="379476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Rempla is legally obligated to execute the gifting plan exactly as designed.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D U C T 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Scheduled Gift Categories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11480" y="16916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691640"/>
            <a:ext cx="155448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9659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2920" y="25603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Flowers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02920" y="320040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Anniversary roses, birthday bouquets, holiday arrangements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703576" y="16916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703576" y="1691640"/>
            <a:ext cx="155448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2216" y="196596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795016" y="25603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 Cards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2795016" y="320040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gift cards from 2,000+ brands delivered via email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995672" y="16916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995672" y="1691640"/>
            <a:ext cx="155448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4312" y="1965960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087112" y="25603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Gifts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5087112" y="320040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gifts selected and shipped via gifting platforms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7287768" y="16916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7287768" y="1691640"/>
            <a:ext cx="1554480" cy="54864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36408" y="1965960"/>
            <a:ext cx="457200" cy="45720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7379208" y="2560320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Cards &amp;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Mail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7379208" y="320040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physical cards and letters mailed automatically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D U C T   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Flowers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signature scheduled gift. Customers pre-arrange flower deliveries for anniversaries, birthdays, holidays, or memorials — arriving year after year, exactly as planned.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Use Cases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Anniversary roses delivered to a spouse every year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Birthday flowers for a daughter on each birthday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 arrangements for the family home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Memorial flowers on the anniversary of passing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669280" y="1554480"/>
            <a:ext cx="3017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852160" y="1691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Integration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852160" y="21031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Primary: Florist One API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852160" y="237744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15,000+ local florists (US &amp; Canada)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API, free access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commission per order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funeral/memorial use cases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852160" y="34290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Flower Shop Network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370332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Enterprise-grade (99.99% uptime)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2025 API updates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Florist-to-florist network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D U C T  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Gift Cards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automation-friendly product. Digital gift cards can be scheduled for delivery years in advance, require no physical logistics, and offer recipients the freedom to choose what they want.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Use Cases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Birthday gift cards for grandchildren each year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 Amazon or Visa gift cards for the family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Starbucks or restaurant cards for a spouse's routine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gift cards (Airbnb, travel) for milestones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669280" y="1554480"/>
            <a:ext cx="3017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852160" y="1691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Integration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852160" y="21031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Primary: Tremendous API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852160" y="237744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2,000+ brands (Amazon, Visa, etc.)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future-dated sends (years ahead)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to use, REST API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Email/SMS delivery to recipient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852160" y="34290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Alternatives: Tango Card, Giftbit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370332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Tango: 3,100+ brands, order mgmt API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Giftbit: 100+ cards, sandbox available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support Stripe/Authorize.net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D U C T   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Curated Physical Gifts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gifts sourced through corporate gifting platforms. These platforms offer API-driven ordering of a wide range of products — from luxury items to everyday goods — with full delivery tracking and webhook notifications.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Use Cases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Birthday gifts for grandchildren at milestone ages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 care packages for a spouse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Graduation gifts triggered by milestone dates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or quarterly remembrance packages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669280" y="1554480"/>
            <a:ext cx="3017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852160" y="1691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Integration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852160" y="21031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Primary: Snappy API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852160" y="237744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gifts without knowing address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+ Zapier + webhooks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 claims gift via link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event tracking (creation → delivery)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852160" y="34290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Alternative: Sendoso Platform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370332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90+ integrations, AI recommendations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Trigger-based automation workflows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Alyce + Postal.io brands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R O D U C T   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686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Cards &amp; Direct Mail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greeting cards and personalized letters printed and mailed automatically. A tangible, deeply personal medium — the recipient holds something real, making it one of the most emotionally powerful scheduled gift options.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Use Cases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Anniversary cards to a spouse with a personal message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Birthday cards for children each year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 letters to the family with photos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Graduation or milestone congratulation cards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669280" y="1554480"/>
            <a:ext cx="3017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852160" y="1691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Integration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852160" y="21031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Primary: Postal.io API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852160" y="2377440"/>
            <a:ext cx="2651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+ Zapier integration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triggered sends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Scheduled direct mail delivery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of Sendoso family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852160" y="34290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Alt: PostcardMania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52160" y="3703320"/>
            <a:ext cx="2651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mail automation API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+ mail scheduling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Nationwide USPS delivery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C9A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C9A9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U S T O M E R   J O U R N E 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777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Scheduled Gifts Process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1005840" cy="1005840"/>
          </a:xfrm>
          <a:prstGeom prst="ellipse">
            <a:avLst/>
          </a:prstGeom>
          <a:noFill/>
          <a:ln w="190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10312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40080" y="2971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02920" y="333756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1691640" y="2331720"/>
            <a:ext cx="59436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331720" y="1828800"/>
            <a:ext cx="1005840" cy="1005840"/>
          </a:xfrm>
          <a:prstGeom prst="ellipse">
            <a:avLst/>
          </a:prstGeom>
          <a:noFill/>
          <a:ln w="190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6040" y="210312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331720" y="2971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2194560" y="333756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3383280" y="2331720"/>
            <a:ext cx="59436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4023360" y="1828800"/>
            <a:ext cx="1005840" cy="1005840"/>
          </a:xfrm>
          <a:prstGeom prst="ellipse">
            <a:avLst/>
          </a:prstGeom>
          <a:noFill/>
          <a:ln w="190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0" y="2103120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4023360" y="2971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4"/>
          <p:cNvSpPr/>
          <p:nvPr/>
        </p:nvSpPr>
        <p:spPr>
          <a:xfrm>
            <a:off x="3886200" y="333756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Notification</a:t>
            </a:r>
            <a:endParaRPr lang="en-US" sz="1200" dirty="0"/>
          </a:p>
        </p:txBody>
      </p:sp>
      <p:sp>
        <p:nvSpPr>
          <p:cNvPr id="20" name="Shape 15"/>
          <p:cNvSpPr/>
          <p:nvPr/>
        </p:nvSpPr>
        <p:spPr>
          <a:xfrm>
            <a:off x="5074920" y="2331720"/>
            <a:ext cx="59436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5715000" y="1828800"/>
            <a:ext cx="1005840" cy="1005840"/>
          </a:xfrm>
          <a:prstGeom prst="ellipse">
            <a:avLst/>
          </a:prstGeom>
          <a:noFill/>
          <a:ln w="190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9320" y="2103120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715000" y="2971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18"/>
          <p:cNvSpPr/>
          <p:nvPr/>
        </p:nvSpPr>
        <p:spPr>
          <a:xfrm>
            <a:off x="5577840" y="333756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Fulfillment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6766560" y="2331720"/>
            <a:ext cx="594360" cy="0"/>
          </a:xfrm>
          <a:prstGeom prst="line">
            <a:avLst/>
          </a:prstGeom>
          <a:noFill/>
          <a:ln w="12700">
            <a:solidFill>
              <a:srgbClr val="C9A96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7406640" y="1828800"/>
            <a:ext cx="1005840" cy="1005840"/>
          </a:xfrm>
          <a:prstGeom prst="ellipse">
            <a:avLst/>
          </a:prstGeom>
          <a:noFill/>
          <a:ln w="19050">
            <a:solidFill>
              <a:srgbClr val="C9A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0960" y="2103120"/>
            <a:ext cx="457200" cy="4572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406640" y="29718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9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9" name="Text 22"/>
          <p:cNvSpPr/>
          <p:nvPr/>
        </p:nvSpPr>
        <p:spPr>
          <a:xfrm>
            <a:off x="7269480" y="3337560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Verification</a:t>
            </a:r>
            <a:endParaRPr lang="en-US" sz="1200" dirty="0"/>
          </a:p>
        </p:txBody>
      </p:sp>
      <p:sp>
        <p:nvSpPr>
          <p:cNvPr id="30" name="Text 23"/>
          <p:cNvSpPr/>
          <p:nvPr/>
        </p:nvSpPr>
        <p:spPr>
          <a:xfrm>
            <a:off x="73152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A8C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is detailed on the following slides.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solidFill>
            <a:srgbClr val="B897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T E P 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&amp; Schedule Gifts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customer works with the Rempla AI guide to design their scheduled gift plan. They select products, recipients, delivery dates, and set delivery triggers — all managed from the Rempla dashboard.</a:t>
            </a:r>
            <a:endParaRPr lang="en-US" sz="12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331720"/>
            <a:ext cx="201168" cy="20116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2313432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creates a Rempla account</a:t>
            </a:r>
            <a:endParaRPr lang="en-US" sz="11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624328"/>
            <a:ext cx="201168" cy="20116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51560" y="260604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guide helps build a family planning tree</a:t>
            </a:r>
            <a:endParaRPr lang="en-US" sz="11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916936"/>
            <a:ext cx="201168" cy="201168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51560" y="2898648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Selects a recipient and chooses "Scheduled Gift"</a:t>
            </a:r>
            <a:endParaRPr lang="en-US" sz="11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209544"/>
            <a:ext cx="201168" cy="201168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051560" y="3191256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Picks product category (flowers, gift cards, etc.)</a:t>
            </a:r>
            <a:endParaRPr lang="en-US" sz="11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502152"/>
            <a:ext cx="201168" cy="201168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51560" y="3483864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delivery schedule (dates, frequency, duration)</a:t>
            </a:r>
            <a:endParaRPr lang="en-US" sz="1100" dirty="0"/>
          </a:p>
        </p:txBody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794760"/>
            <a:ext cx="201168" cy="201168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051560" y="3776472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Selects specific products or lets Rempla choose</a:t>
            </a:r>
            <a:endParaRPr lang="en-US" sz="1100" dirty="0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087368"/>
            <a:ext cx="201168" cy="201168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1051560" y="4069080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delivery trigger (upon death, specific date, etc.)</a:t>
            </a:r>
            <a:endParaRPr lang="en-US" sz="1100" dirty="0"/>
          </a:p>
        </p:txBody>
      </p:sp>
      <p:pic>
        <p:nvPicPr>
          <p:cNvPr id="20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379976"/>
            <a:ext cx="201168" cy="201168"/>
          </a:xfrm>
          <a:prstGeom prst="rect">
            <a:avLst/>
          </a:prstGeom>
        </p:spPr>
      </p:pic>
      <p:sp>
        <p:nvSpPr>
          <p:cNvPr id="21" name="Text 11"/>
          <p:cNvSpPr/>
          <p:nvPr/>
        </p:nvSpPr>
        <p:spPr>
          <a:xfrm>
            <a:off x="1051560" y="4361688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and confirms the plan</a:t>
            </a:r>
            <a:endParaRPr lang="en-US" sz="1100" dirty="0"/>
          </a:p>
        </p:txBody>
      </p:sp>
      <p:sp>
        <p:nvSpPr>
          <p:cNvPr id="22" name="Shape 12"/>
          <p:cNvSpPr/>
          <p:nvPr/>
        </p:nvSpPr>
        <p:spPr>
          <a:xfrm>
            <a:off x="5760720" y="1463040"/>
            <a:ext cx="292608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1737360"/>
            <a:ext cx="548640" cy="54864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943600" y="23774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D2D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Rempla Dashboard</a:t>
            </a:r>
            <a:endParaRPr lang="en-US" sz="1400" dirty="0"/>
          </a:p>
        </p:txBody>
      </p:sp>
      <p:sp>
        <p:nvSpPr>
          <p:cNvPr id="25" name="Text 14"/>
          <p:cNvSpPr/>
          <p:nvPr/>
        </p:nvSpPr>
        <p:spPr>
          <a:xfrm>
            <a:off x="5943600" y="278892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manage their scheduled gifts, recipients, delivery dates, and triggers all from the Rempla dashboard. The AI assistant provides personalized suggestions for gift selection.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1827</Words>
  <Application>Microsoft Office PowerPoint</Application>
  <PresentationFormat>On-screen Show (16:9)</PresentationFormat>
  <Paragraphs>280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Rempla Scheduled Gifts Process</dc:title>
  <dc:subject>PptxGenJS Presentation</dc:subject>
  <dc:creator>Rempla</dc:creator>
  <cp:lastModifiedBy>Matthew Kelly</cp:lastModifiedBy>
  <cp:revision>5</cp:revision>
  <dcterms:created xsi:type="dcterms:W3CDTF">2026-03-29T18:58:46Z</dcterms:created>
  <dcterms:modified xsi:type="dcterms:W3CDTF">2026-03-31T17:41:21Z</dcterms:modified>
</cp:coreProperties>
</file>